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6858000" cy="9906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3C745B"/>
    <a:srgbClr val="416F4A"/>
    <a:srgbClr val="2C944F"/>
    <a:srgbClr val="56324C"/>
    <a:srgbClr val="7015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0303" autoAdjust="0"/>
  </p:normalViewPr>
  <p:slideViewPr>
    <p:cSldViewPr>
      <p:cViewPr>
        <p:scale>
          <a:sx n="150" d="100"/>
          <a:sy n="150" d="100"/>
        </p:scale>
        <p:origin x="-534" y="762"/>
      </p:cViewPr>
      <p:guideLst>
        <p:guide orient="horz" pos="312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CB3198C-DA4E-45F6-9B0B-DA2FB4976459}" type="datetime1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54CBF86-DA2B-46A4-8224-B990E96AB7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70BC6E7-AD38-4C60-A8F3-2216257DA749}" type="datetimeFigureOut">
              <a:rPr lang="it-IT"/>
              <a:pPr>
                <a:defRPr/>
              </a:pPr>
              <a:t>08/06/2012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6E20241-0819-4A4E-9B76-10887F97A3A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smtClean="0"/>
              <a:t>Belgium, Bulgaria, Denmark, Finland, France, Germany, Greece, Hungary, Iceland, Italy, Latvia, Netherlands, Norway, Poland, Romania, Slovenia, Spain, Sweden, Switzerland, Turkey, United Kingdom  AT, BA, , CH, CY, CZ, DE, DK, EE, EL, ES, FI, FR, HR, HU, IE, IL, IS, IT, LT, LU, LV, MK, MT, NL, NO, PL, PT, RO, RS, SI, SK, SE, TR, UK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proposed solution to this is the creation of a Network of Coordinated Action on Integrated and Multidisciplinary Scale of Science and Technologies: </a:t>
            </a:r>
          </a:p>
          <a:p>
            <a:pPr eaLnBrk="1" hangingPunct="1">
              <a:spcBef>
                <a:spcPct val="0"/>
              </a:spcBef>
            </a:pPr>
            <a:endParaRPr lang="it-IT" smtClean="0"/>
          </a:p>
          <a:p>
            <a:pPr eaLnBrk="1" hangingPunct="1">
              <a:spcBef>
                <a:spcPct val="0"/>
              </a:spcBef>
            </a:pPr>
            <a:r>
              <a:rPr lang="en-US" b="1" i="1" smtClean="0"/>
              <a:t>Integrated approach </a:t>
            </a:r>
            <a:r>
              <a:rPr lang="en-US" smtClean="0"/>
              <a:t>on </a:t>
            </a:r>
            <a:r>
              <a:rPr lang="en-US" b="1" smtClean="0"/>
              <a:t>AQC </a:t>
            </a:r>
            <a:r>
              <a:rPr lang="en-US" smtClean="0"/>
              <a:t>for environmental sustainability by </a:t>
            </a:r>
            <a:r>
              <a:rPr lang="en-US" b="1" smtClean="0"/>
              <a:t>cooperative networking of multidisciplinary research </a:t>
            </a:r>
            <a:r>
              <a:rPr lang="en-US" smtClean="0"/>
              <a:t>on nanomaterials, gas sensing technologies, wireless sensor technologies and networks, environmental measurements, ambient intelligence, air quality modelling, chemical weather forecasting, harmonisation of measurements, protocols, methods, standards and procedures for commercialisation of low-cost AQC sensors. </a:t>
            </a:r>
            <a:endParaRPr lang="it-IT" smtClean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058085-3C83-44D0-99AA-B52137CC1399}" type="slidenum">
              <a:rPr lang="it-IT" smtClean="0">
                <a:ea typeface="ＭＳ Ｐゴシック"/>
                <a:cs typeface="ＭＳ Ｐゴシック"/>
              </a:rPr>
              <a:pPr/>
              <a:t>1</a:t>
            </a:fld>
            <a:endParaRPr lang="it-IT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868A-DC86-4F84-820B-40CFC4DF4992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8BC6-30C2-4A9E-B057-A1DF1F24D8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EC19-D819-45D1-AC74-80AAFA3CEEB1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EEFB0-4BBA-458C-8814-C8AF366B4E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7D33-C0E1-418A-B0D6-F26B14390038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49857-EF0B-4FED-8DEB-F40ACE3BE1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A646-7BE7-469F-8EA9-FA61E758E141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8EBE-D7FB-4C06-BA3B-182097F2A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C6650-9097-4BA4-B58C-28F41CD13D15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D85B-3431-48D4-921A-E10E2A409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4A07-1F7D-463F-A797-D8ACAA6B8E4F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6F065-7213-461F-9659-6F05A8C8C3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34454-9E3E-4B6B-A9B1-0B6F4E5E65D3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392F-946F-4722-A04C-14ECE47BC0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D0AC3-1547-4764-8A57-2374D0976173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C22E-97DA-43AC-96E8-3B2080ED4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FFFB2-BBF5-4758-AB56-91A913A50F07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F5919-3ECA-45D1-BEC0-C556160BBC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5715-833E-46BA-A5DF-4153B76E9C2E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F2EF-CB25-4087-A5B2-C1B71491D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5855-18B5-4896-B4FB-876FA90034E8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DF170-03C5-4BFE-B767-F340BC50B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970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8"/>
          <p:cNvSpPr>
            <a:spLocks noChangeShapeType="1"/>
          </p:cNvSpPr>
          <p:nvPr/>
        </p:nvSpPr>
        <p:spPr bwMode="auto">
          <a:xfrm>
            <a:off x="325438" y="2066925"/>
            <a:ext cx="4241800" cy="0"/>
          </a:xfrm>
          <a:prstGeom prst="line">
            <a:avLst/>
          </a:prstGeom>
          <a:noFill/>
          <a:ln w="9525">
            <a:solidFill>
              <a:srgbClr val="214B68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581650" y="1531938"/>
            <a:ext cx="130333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39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839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>
              <a:defRPr/>
            </a:pPr>
            <a:r>
              <a:rPr lang="de-DE" sz="1100" dirty="0" smtClean="0">
                <a:solidFill>
                  <a:schemeClr val="folHlink"/>
                </a:solidFill>
                <a:cs typeface="+mn-cs"/>
              </a:rPr>
              <a:t>www.cost.eu/essem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842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3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224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479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6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4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51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F9163B1-EA8E-4F18-BCE2-D443CA21AE94}" type="datetimeFigureOut">
              <a:rPr lang="en-GB"/>
              <a:pPr>
                <a:defRPr/>
              </a:pPr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4B934AF-0BB9-4468-872F-D9776F82AC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079" name="Bild 8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6858000" cy="970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hyperlink" Target="http://www.cost.eu/domains_actions/essem/Actions/TD11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Bild 3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8513" y="1754188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5438" y="1784350"/>
            <a:ext cx="4241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0" hangingPunct="0">
              <a:lnSpc>
                <a:spcPts val="1375"/>
              </a:lnSpc>
              <a:spcBef>
                <a:spcPts val="738"/>
              </a:spcBef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Perpetua" pitchFamily="18" charset="0"/>
                <a:cs typeface="+mn-cs"/>
              </a:rPr>
              <a:t>COST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Perpetua" pitchFamily="18" charset="0"/>
                <a:cs typeface="+mn-cs"/>
              </a:rPr>
              <a:t>Action TD1105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Perpetua" pitchFamily="18" charset="0"/>
              <a:cs typeface="+mn-cs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7013" y="2073275"/>
            <a:ext cx="44973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204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0" hangingPunct="0">
              <a:defRPr/>
            </a:pPr>
            <a:r>
              <a:rPr lang="en-US" sz="1300" b="1" dirty="0">
                <a:solidFill>
                  <a:srgbClr val="3C74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European Network on New Sensing Technologies </a:t>
            </a:r>
            <a:r>
              <a:rPr lang="en-US" sz="1300" b="1" dirty="0" smtClean="0">
                <a:solidFill>
                  <a:srgbClr val="3C74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for</a:t>
            </a:r>
          </a:p>
          <a:p>
            <a:pPr algn="ctr" eaLnBrk="0" hangingPunct="0">
              <a:defRPr/>
            </a:pPr>
            <a:r>
              <a:rPr lang="en-US" sz="1300" b="1" dirty="0" smtClean="0">
                <a:solidFill>
                  <a:srgbClr val="3C74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Air-Pollution </a:t>
            </a:r>
            <a:r>
              <a:rPr lang="en-US" sz="1300" b="1" dirty="0">
                <a:solidFill>
                  <a:srgbClr val="3C74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Control and Environmental </a:t>
            </a:r>
            <a:r>
              <a:rPr lang="en-US" sz="1300" b="1" dirty="0" smtClean="0">
                <a:solidFill>
                  <a:srgbClr val="3C74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Sustainability </a:t>
            </a:r>
            <a:r>
              <a:rPr lang="en-US" sz="1300" b="1" dirty="0" err="1" smtClean="0">
                <a:solidFill>
                  <a:srgbClr val="3C74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EuNetAir</a:t>
            </a:r>
            <a:endParaRPr lang="en-US" sz="1300" b="1" dirty="0">
              <a:solidFill>
                <a:srgbClr val="3C745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5438" y="2708275"/>
            <a:ext cx="4246562" cy="300038"/>
          </a:xfrm>
          <a:prstGeom prst="rect">
            <a:avLst/>
          </a:prstGeom>
          <a:solidFill>
            <a:srgbClr val="FBE4C4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204788" eaLnBrk="0" hangingPunct="0">
              <a:lnSpc>
                <a:spcPts val="2000"/>
              </a:lnSpc>
              <a:spcBef>
                <a:spcPts val="600"/>
              </a:spcBef>
            </a:pPr>
            <a:r>
              <a:rPr lang="en-US" sz="1200">
                <a:solidFill>
                  <a:schemeClr val="folHlink"/>
                </a:solidFill>
              </a:rPr>
              <a:t>2012 </a:t>
            </a:r>
            <a:r>
              <a:rPr lang="en-US" sz="1200">
                <a:solidFill>
                  <a:schemeClr val="folHlink"/>
                </a:solidFill>
                <a:sym typeface="Symbol" pitchFamily="18" charset="2"/>
              </a:rPr>
              <a:t> </a:t>
            </a:r>
            <a:r>
              <a:rPr lang="en-US" sz="1200">
                <a:solidFill>
                  <a:schemeClr val="folHlink"/>
                </a:solidFill>
              </a:rPr>
              <a:t>2016</a:t>
            </a:r>
            <a:endParaRPr lang="en-US" sz="1100">
              <a:solidFill>
                <a:srgbClr val="701548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8913" y="3008313"/>
            <a:ext cx="4705350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165330" bIns="0"/>
          <a:lstStyle/>
          <a:p>
            <a:pPr marL="174625" indent="-174625" defTabSz="204788" eaLnBrk="0" hangingPunct="0">
              <a:lnSpc>
                <a:spcPts val="2000"/>
              </a:lnSpc>
              <a:tabLst>
                <a:tab pos="957263" algn="l"/>
              </a:tabLst>
            </a:pP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  <a:endParaRPr lang="en-US" sz="1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"/>
              <a:tabLst>
                <a:tab pos="957263" algn="l"/>
              </a:tabLst>
            </a:pPr>
            <a:r>
              <a:rPr lang="en-US" sz="800"/>
              <a:t>Establishment of a Pan-European and multidisciplinary research and technological platform including research institutions, universities, agencies, industries, stakeholders and policy-makers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"/>
              <a:tabLst>
                <a:tab pos="957263" algn="l"/>
              </a:tabLst>
            </a:pPr>
            <a:r>
              <a:rPr lang="en-US" sz="800"/>
              <a:t>Achievement of a common understanding and knowledge at the European level of requirements on AQC and global sustainability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"/>
              <a:tabLst>
                <a:tab pos="957263" algn="l"/>
              </a:tabLst>
            </a:pPr>
            <a:r>
              <a:rPr lang="en-US" sz="800"/>
              <a:t>Definition of protocols and pre-standardized methods for AQC sensors and harmonization of environmental measurements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"/>
              <a:tabLst>
                <a:tab pos="957263" algn="l"/>
              </a:tabLst>
            </a:pPr>
            <a:r>
              <a:rPr lang="en-US" sz="800"/>
              <a:t>Training and involvement of Early Stage Researchers in the Coordinated Action at multidisciplinary style and international level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"/>
              <a:tabLst>
                <a:tab pos="957263" algn="l"/>
              </a:tabLst>
            </a:pPr>
            <a:r>
              <a:rPr lang="en-US" sz="800"/>
              <a:t>Creation of long-standing collaborative research teams in the area of NANOMATERIALS, GAS SENSORS, WIRELESS TECHNOLOGY, AIR-QUALITY MODELLING, STANDARDS &amp; PROTOCOLS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"/>
              <a:tabLst>
                <a:tab pos="957263" algn="l"/>
              </a:tabLst>
            </a:pPr>
            <a:r>
              <a:rPr lang="en-US" sz="800"/>
              <a:t>Rationalization of European research on AQC with emphasis on environmental sustainability and energy efficiency, including top-level worldwide collaborations</a:t>
            </a:r>
          </a:p>
          <a:p>
            <a:pPr marL="174625" indent="-174625" defTabSz="204788" eaLnBrk="0" hangingPunct="0">
              <a:lnSpc>
                <a:spcPts val="2000"/>
              </a:lnSpc>
              <a:tabLst>
                <a:tab pos="957263" algn="l"/>
              </a:tabLst>
            </a:pP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Main Achievements</a:t>
            </a:r>
            <a:endParaRPr lang="en-US" sz="1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q"/>
              <a:tabLst>
                <a:tab pos="957263" algn="l"/>
              </a:tabLst>
            </a:pPr>
            <a:r>
              <a:rPr lang="en-US" sz="800"/>
              <a:t>Integrated approach on AQC for environmental sustainability by cooperative networking of multidisciplinary research on nano-materials, gas sensing technologies, wireless sensor technologies and networks, environmental measurements, ambient intelligence, air quality modeling, chemical weather forecasting, harmonization of measurements, protocols, methods, standards and procedures for commercialization of low-cost AQC sensors.</a:t>
            </a:r>
            <a:endParaRPr lang="en-US" sz="400"/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q"/>
              <a:tabLst>
                <a:tab pos="957263" algn="l"/>
              </a:tabLst>
            </a:pPr>
            <a:r>
              <a:rPr lang="en-US" sz="800" b="1"/>
              <a:t>BENEFIT &amp; IMPACT</a:t>
            </a:r>
            <a:r>
              <a:rPr lang="en-US" sz="800"/>
              <a:t>:  European Leadership on AQC Science &amp; AQC Technologies, Development of Green-Economy, Support to Sustainable Development, Monitoring System for Clean Air for Europe.</a:t>
            </a:r>
          </a:p>
          <a:p>
            <a:pPr marL="174625" indent="-174625" defTabSz="204788" eaLnBrk="0" hangingPunct="0">
              <a:buClr>
                <a:srgbClr val="DB5926"/>
              </a:buClr>
              <a:tabLst>
                <a:tab pos="957263" algn="l"/>
              </a:tabLst>
            </a:pPr>
            <a:endParaRPr lang="en-US" sz="800">
              <a:solidFill>
                <a:schemeClr val="folHlink"/>
              </a:solidFill>
            </a:endParaRPr>
          </a:p>
          <a:p>
            <a:pPr marL="174625" indent="-174625" defTabSz="204788" eaLnBrk="0" hangingPunct="0">
              <a:buClr>
                <a:srgbClr val="DB5926"/>
              </a:buClr>
              <a:tabLst>
                <a:tab pos="957263" algn="l"/>
              </a:tabLst>
            </a:pP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Group 1: Sensor materials &amp; nanotechnology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1.1</a:t>
            </a:r>
            <a:r>
              <a:rPr lang="en-US" sz="800"/>
              <a:t>: 	Metal oxide nanostructures for AQC gas sensors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1.2</a:t>
            </a:r>
            <a:r>
              <a:rPr lang="en-US" sz="800"/>
              <a:t>: 	Carbon nanomaterials for AQC gas sensors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1.3</a:t>
            </a:r>
            <a:r>
              <a:rPr lang="en-US" sz="800"/>
              <a:t>: 	Emerging sensor materials (organic/inorganic, hybrid, 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None/>
              <a:tabLst>
                <a:tab pos="957263" algn="l"/>
              </a:tabLst>
            </a:pPr>
            <a:r>
              <a:rPr lang="en-US" sz="800"/>
              <a:t>                                                  nanocomposites, polymers, functional, etc.)</a:t>
            </a:r>
          </a:p>
          <a:p>
            <a:pPr marL="174625" indent="-174625" defTabSz="204788" eaLnBrk="0" hangingPunct="0">
              <a:lnSpc>
                <a:spcPts val="2000"/>
              </a:lnSpc>
              <a:tabLst>
                <a:tab pos="957263" algn="l"/>
              </a:tabLst>
            </a:pP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Group 2: Sensors, devices &amp; systems for AQC</a:t>
            </a:r>
            <a:endParaRPr lang="en-US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2.1</a:t>
            </a:r>
            <a:r>
              <a:rPr lang="en-US" sz="800"/>
              <a:t>:	Gas sensors and new transducers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2.2</a:t>
            </a:r>
            <a:r>
              <a:rPr lang="en-US" sz="800"/>
              <a:t>:	Portable gas sensor-systems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2.3</a:t>
            </a:r>
            <a:r>
              <a:rPr lang="en-US" sz="800"/>
              <a:t>:	Wireless technology and AQC sensor network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2.4</a:t>
            </a:r>
            <a:r>
              <a:rPr lang="en-US" sz="800"/>
              <a:t>:	Intelligence algorithms and distributed computing for networked 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None/>
              <a:tabLst>
                <a:tab pos="957263" algn="l"/>
              </a:tabLst>
            </a:pPr>
            <a:r>
              <a:rPr lang="en-US" sz="800"/>
              <a:t>                                                  AQC sensors</a:t>
            </a:r>
          </a:p>
          <a:p>
            <a:pPr marL="174625" indent="-174625" defTabSz="204788" eaLnBrk="0" hangingPunct="0">
              <a:tabLst>
                <a:tab pos="957263" algn="l"/>
              </a:tabLst>
            </a:pP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Group 3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 measurements &amp; air   </a:t>
            </a:r>
          </a:p>
          <a:p>
            <a:pPr marL="174625" indent="-174625" defTabSz="204788" eaLnBrk="0" hangingPunct="0">
              <a:tabLst>
                <a:tab pos="957263" algn="l"/>
              </a:tabLst>
            </a:pP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pollution modeling</a:t>
            </a:r>
            <a:endParaRPr lang="en-US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3.1</a:t>
            </a:r>
            <a:r>
              <a:rPr lang="en-US" sz="800"/>
              <a:t>:	Environmental measurements at laboratory and in field air-quality 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None/>
              <a:tabLst>
                <a:tab pos="957263" algn="l"/>
              </a:tabLst>
            </a:pPr>
            <a:r>
              <a:rPr lang="en-US" sz="800"/>
              <a:t>                                                   stations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3.2</a:t>
            </a:r>
            <a:r>
              <a:rPr lang="en-US" sz="800"/>
              <a:t>:	Air-quality modeling and chemical weather forecasting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3.3</a:t>
            </a:r>
            <a:r>
              <a:rPr lang="en-US" sz="800"/>
              <a:t>:	Harmonization of environmental measurements</a:t>
            </a:r>
          </a:p>
          <a:p>
            <a:pPr marL="174625" indent="-174625" defTabSz="204788" eaLnBrk="0" hangingPunct="0">
              <a:tabLst>
                <a:tab pos="957263" algn="l"/>
              </a:tabLst>
            </a:pPr>
            <a:r>
              <a:rPr lang="en-US" sz="13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Group 4: Protocols &amp; standardization methods 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4.1</a:t>
            </a:r>
            <a:r>
              <a:rPr lang="en-US" sz="800"/>
              <a:t>:	Protocols, standard and methods for AQC by analyzers/instruments 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None/>
              <a:tabLst>
                <a:tab pos="957263" algn="l"/>
              </a:tabLst>
            </a:pPr>
            <a:r>
              <a:rPr lang="en-US" sz="800"/>
              <a:t>                                                  (no-sensors) technologies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4.2</a:t>
            </a:r>
            <a:r>
              <a:rPr lang="en-US" sz="800"/>
              <a:t>:	Protocols, standard and methods for AQC by sensors (no-analyzers) 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None/>
              <a:tabLst>
                <a:tab pos="957263" algn="l"/>
              </a:tabLst>
            </a:pPr>
            <a:r>
              <a:rPr lang="en-US" sz="800"/>
              <a:t>                                                  technologies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Char char="n"/>
              <a:tabLst>
                <a:tab pos="957263" algn="l"/>
              </a:tabLst>
            </a:pPr>
            <a:r>
              <a:rPr lang="en-US" sz="800" i="1" u="sng"/>
              <a:t>Sub-Working Group 4.3</a:t>
            </a:r>
            <a:r>
              <a:rPr lang="en-US" sz="800"/>
              <a:t>:	Benchmarking of new products and market of commercial AQC </a:t>
            </a:r>
          </a:p>
          <a:p>
            <a:pPr marL="174625" indent="-174625" defTabSz="204788" eaLnBrk="0" hangingPunct="0">
              <a:buClr>
                <a:srgbClr val="DB5926"/>
              </a:buClr>
              <a:buFont typeface="Wingdings" pitchFamily="2" charset="2"/>
              <a:buNone/>
              <a:tabLst>
                <a:tab pos="957263" algn="l"/>
              </a:tabLst>
            </a:pPr>
            <a:r>
              <a:rPr lang="en-US" sz="800"/>
              <a:t>                                                  sensors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894263" y="4232275"/>
            <a:ext cx="17954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204788" eaLnBrk="0" hangingPunct="0">
              <a:lnSpc>
                <a:spcPts val="1375"/>
              </a:lnSpc>
            </a:pPr>
            <a:r>
              <a:rPr lang="de-DE" sz="1100" b="1">
                <a:solidFill>
                  <a:schemeClr val="tx2"/>
                </a:solidFill>
              </a:rPr>
              <a:t>Contact details</a:t>
            </a:r>
            <a:endParaRPr lang="de-DE" sz="800">
              <a:solidFill>
                <a:srgbClr val="000000"/>
              </a:solidFill>
            </a:endParaRPr>
          </a:p>
          <a:p>
            <a:pPr defTabSz="204788" eaLnBrk="0" hangingPunct="0">
              <a:lnSpc>
                <a:spcPts val="1000"/>
              </a:lnSpc>
              <a:spcBef>
                <a:spcPts val="600"/>
              </a:spcBef>
            </a:pPr>
            <a:r>
              <a:rPr lang="de-DE" sz="800" b="1">
                <a:solidFill>
                  <a:schemeClr val="hlink"/>
                </a:solidFill>
              </a:rPr>
              <a:t>Chair of the Action</a:t>
            </a:r>
            <a:r>
              <a:rPr lang="de-DE" sz="800">
                <a:solidFill>
                  <a:schemeClr val="hlink"/>
                </a:solidFill>
              </a:rPr>
              <a:t/>
            </a:r>
            <a:br>
              <a:rPr lang="de-DE" sz="800">
                <a:solidFill>
                  <a:schemeClr val="hlink"/>
                </a:solidFill>
              </a:rPr>
            </a:br>
            <a:r>
              <a:rPr lang="de-DE" sz="800" b="1">
                <a:solidFill>
                  <a:schemeClr val="bg2"/>
                </a:solidFill>
              </a:rPr>
              <a:t>Dr. Michele Penza</a:t>
            </a:r>
          </a:p>
          <a:p>
            <a:pPr defTabSz="204788" eaLnBrk="0" hangingPunct="0">
              <a:lnSpc>
                <a:spcPts val="1000"/>
              </a:lnSpc>
            </a:pPr>
            <a:r>
              <a:rPr lang="de-DE" sz="800">
                <a:solidFill>
                  <a:schemeClr val="bg2"/>
                </a:solidFill>
              </a:rPr>
              <a:t>Researcher</a:t>
            </a:r>
          </a:p>
          <a:p>
            <a:pPr defTabSz="204788" eaLnBrk="0" hangingPunct="0">
              <a:lnSpc>
                <a:spcPts val="1000"/>
              </a:lnSpc>
            </a:pPr>
            <a:r>
              <a:rPr lang="de-DE" sz="800">
                <a:solidFill>
                  <a:schemeClr val="bg2"/>
                </a:solidFill>
              </a:rPr>
              <a:t>ENEA - Italian National Agency for New Technologies, Energy and Sustainable Economic Development</a:t>
            </a:r>
          </a:p>
          <a:p>
            <a:pPr defTabSz="204788" eaLnBrk="0" hangingPunct="0">
              <a:lnSpc>
                <a:spcPts val="1000"/>
              </a:lnSpc>
            </a:pPr>
            <a:r>
              <a:rPr lang="de-DE" sz="800">
                <a:solidFill>
                  <a:schemeClr val="bg2"/>
                </a:solidFill>
              </a:rPr>
              <a:t>PO Box 51 Br-4, I-72100 Brindisi, Italy</a:t>
            </a:r>
          </a:p>
          <a:p>
            <a:pPr defTabSz="204788" eaLnBrk="0" hangingPunct="0">
              <a:lnSpc>
                <a:spcPts val="1000"/>
              </a:lnSpc>
            </a:pPr>
            <a:r>
              <a:rPr lang="de-DE" sz="800">
                <a:solidFill>
                  <a:schemeClr val="bg2"/>
                </a:solidFill>
              </a:rPr>
              <a:t>michele.penza@enea.it</a:t>
            </a:r>
          </a:p>
          <a:p>
            <a:pPr defTabSz="204788" eaLnBrk="0" hangingPunct="0">
              <a:lnSpc>
                <a:spcPts val="1000"/>
              </a:lnSpc>
              <a:spcBef>
                <a:spcPts val="600"/>
              </a:spcBef>
            </a:pPr>
            <a:r>
              <a:rPr lang="de-DE" sz="800" b="1">
                <a:solidFill>
                  <a:schemeClr val="hlink"/>
                </a:solidFill>
              </a:rPr>
              <a:t>Dr Basak Kisakurek</a:t>
            </a:r>
            <a:r>
              <a:rPr lang="de-DE" sz="800">
                <a:solidFill>
                  <a:schemeClr val="hlink"/>
                </a:solidFill>
              </a:rPr>
              <a:t/>
            </a:r>
            <a:br>
              <a:rPr lang="de-DE" sz="800">
                <a:solidFill>
                  <a:schemeClr val="hlink"/>
                </a:solidFill>
              </a:rPr>
            </a:br>
            <a:r>
              <a:rPr lang="en-US" sz="800">
                <a:solidFill>
                  <a:schemeClr val="bg2"/>
                </a:solidFill>
              </a:rPr>
              <a:t>Science Officer Earth System Science and Environmental Management</a:t>
            </a:r>
            <a:br>
              <a:rPr lang="en-US" sz="800">
                <a:solidFill>
                  <a:schemeClr val="bg2"/>
                </a:solidFill>
              </a:rPr>
            </a:br>
            <a:r>
              <a:rPr lang="en-US" sz="800">
                <a:solidFill>
                  <a:schemeClr val="bg2"/>
                </a:solidFill>
              </a:rPr>
              <a:t>COST Office</a:t>
            </a:r>
          </a:p>
          <a:p>
            <a:pPr defTabSz="204788" eaLnBrk="0" hangingPunct="0">
              <a:lnSpc>
                <a:spcPts val="1000"/>
              </a:lnSpc>
            </a:pPr>
            <a:r>
              <a:rPr lang="en-US" sz="800">
                <a:solidFill>
                  <a:schemeClr val="bg2"/>
                </a:solidFill>
              </a:rPr>
              <a:t>Basak,kisakurek@cost.eu</a:t>
            </a:r>
            <a:r>
              <a:rPr lang="de-DE" sz="800" b="1">
                <a:solidFill>
                  <a:schemeClr val="hlink"/>
                </a:solidFill>
              </a:rPr>
              <a:t/>
            </a:r>
            <a:br>
              <a:rPr lang="de-DE" sz="800" b="1">
                <a:solidFill>
                  <a:schemeClr val="hlink"/>
                </a:solidFill>
              </a:rPr>
            </a:br>
            <a:endParaRPr lang="de-DE" sz="800" b="1">
              <a:solidFill>
                <a:schemeClr val="hlink"/>
              </a:solidFill>
            </a:endParaRPr>
          </a:p>
          <a:p>
            <a:pPr defTabSz="204788" eaLnBrk="0" hangingPunct="0">
              <a:lnSpc>
                <a:spcPts val="1000"/>
              </a:lnSpc>
            </a:pPr>
            <a:r>
              <a:rPr lang="de-DE" sz="800" b="1">
                <a:solidFill>
                  <a:schemeClr val="hlink"/>
                </a:solidFill>
              </a:rPr>
              <a:t>Website</a:t>
            </a:r>
          </a:p>
          <a:p>
            <a:pPr defTabSz="204788" eaLnBrk="0" hangingPunct="0">
              <a:lnSpc>
                <a:spcPts val="1000"/>
              </a:lnSpc>
            </a:pPr>
            <a:r>
              <a:rPr lang="it-IT" sz="800">
                <a:hlinkClick r:id="rId4"/>
              </a:rPr>
              <a:t>http://www.cost.eu/domains_actions/essem/Actions/TD1105</a:t>
            </a:r>
            <a:r>
              <a:rPr lang="de-DE" sz="800">
                <a:solidFill>
                  <a:srgbClr val="214B68"/>
                </a:solidFill>
              </a:rPr>
              <a:t/>
            </a:r>
            <a:br>
              <a:rPr lang="de-DE" sz="800">
                <a:solidFill>
                  <a:srgbClr val="214B68"/>
                </a:solidFill>
              </a:rPr>
            </a:br>
            <a:endParaRPr lang="de-DE" sz="800">
              <a:solidFill>
                <a:srgbClr val="646464"/>
              </a:solidFill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884738" y="3081338"/>
            <a:ext cx="1887537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defTabSz="204788" eaLnBrk="0" hangingPunct="0">
              <a:lnSpc>
                <a:spcPts val="1375"/>
              </a:lnSpc>
            </a:pPr>
            <a:r>
              <a:rPr lang="de-DE" sz="1100" b="1">
                <a:solidFill>
                  <a:schemeClr val="tx2"/>
                </a:solidFill>
              </a:rPr>
              <a:t>Participating countries</a:t>
            </a:r>
            <a:endParaRPr lang="de-DE" sz="800">
              <a:solidFill>
                <a:srgbClr val="000000"/>
              </a:solidFill>
            </a:endParaRPr>
          </a:p>
          <a:p>
            <a:pPr algn="just" defTabSz="204788" eaLnBrk="0" hangingPunct="0"/>
            <a:r>
              <a:rPr lang="de-DE" sz="800" b="1">
                <a:solidFill>
                  <a:schemeClr val="hlink"/>
                </a:solidFill>
              </a:rPr>
              <a:t>Belgium, Bulgaria, Denmark, Finland, France, Germany, Greece, Hungary, Iceland, Italy, Latvia, Netherlands, Norway, Poland, Romania, Slovenia, Spain, Sweden, Switzerland, Turkey, United Kingdom</a:t>
            </a:r>
          </a:p>
          <a:p>
            <a:pPr algn="just" defTabSz="204788" eaLnBrk="0" hangingPunct="0"/>
            <a:r>
              <a:rPr lang="de-DE" sz="800" b="1">
                <a:solidFill>
                  <a:schemeClr val="hlink"/>
                </a:solidFill>
              </a:rPr>
              <a:t>  </a:t>
            </a:r>
            <a:r>
              <a:rPr lang="de-DE" sz="800">
                <a:solidFill>
                  <a:schemeClr val="hlink"/>
                </a:solidFill>
              </a:rPr>
              <a:t/>
            </a:r>
            <a:br>
              <a:rPr lang="de-DE" sz="800">
                <a:solidFill>
                  <a:schemeClr val="hlink"/>
                </a:solidFill>
              </a:rPr>
            </a:br>
            <a:endParaRPr lang="de-DE" sz="2200" baseline="30000">
              <a:solidFill>
                <a:srgbClr val="646464"/>
              </a:solidFill>
            </a:endParaRP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4894263" y="4089400"/>
            <a:ext cx="1795462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4868863" y="8342313"/>
            <a:ext cx="18923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788" eaLnBrk="0" hangingPunct="0">
              <a:lnSpc>
                <a:spcPts val="1000"/>
              </a:lnSpc>
            </a:pPr>
            <a:r>
              <a:rPr lang="en-GB" sz="800" i="1">
                <a:solidFill>
                  <a:schemeClr val="bg2"/>
                </a:solidFill>
              </a:rPr>
              <a:t>COST Action TD1105 Logo </a:t>
            </a:r>
          </a:p>
        </p:txBody>
      </p:sp>
      <p:sp>
        <p:nvSpPr>
          <p:cNvPr id="17418" name="TextBox 1"/>
          <p:cNvSpPr txBox="1">
            <a:spLocks noChangeArrowheads="1"/>
          </p:cNvSpPr>
          <p:nvPr/>
        </p:nvSpPr>
        <p:spPr bwMode="auto">
          <a:xfrm>
            <a:off x="4797425" y="2454275"/>
            <a:ext cx="18923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 b="1">
                <a:solidFill>
                  <a:schemeClr val="hlink"/>
                </a:solidFill>
              </a:rPr>
              <a:t>Earth System Science and Environmental Management (ESSEM)</a:t>
            </a:r>
          </a:p>
        </p:txBody>
      </p:sp>
      <p:pic>
        <p:nvPicPr>
          <p:cNvPr id="1741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8863" y="6953250"/>
            <a:ext cx="1903412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tion-poster-1page">
  <a:themeElements>
    <a:clrScheme name="">
      <a:dk1>
        <a:srgbClr val="000000"/>
      </a:dk1>
      <a:lt1>
        <a:srgbClr val="FFFFFF"/>
      </a:lt1>
      <a:dk2>
        <a:srgbClr val="56324C"/>
      </a:dk2>
      <a:lt2>
        <a:srgbClr val="4B4E4C"/>
      </a:lt2>
      <a:accent1>
        <a:srgbClr val="F6D0A9"/>
      </a:accent1>
      <a:accent2>
        <a:srgbClr val="DB5926"/>
      </a:accent2>
      <a:accent3>
        <a:srgbClr val="FFFFFF"/>
      </a:accent3>
      <a:accent4>
        <a:srgbClr val="000000"/>
      </a:accent4>
      <a:accent5>
        <a:srgbClr val="FAE4D1"/>
      </a:accent5>
      <a:accent6>
        <a:srgbClr val="C65021"/>
      </a:accent6>
      <a:hlink>
        <a:srgbClr val="214B68"/>
      </a:hlink>
      <a:folHlink>
        <a:srgbClr val="701548"/>
      </a:folHlink>
    </a:clrScheme>
    <a:fontScheme name="Leere Prä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Action-poster-1page</Template>
  <TotalTime>349</TotalTime>
  <Words>566</Words>
  <Application>Microsoft Office PowerPoint</Application>
  <PresentationFormat>A4 Paper (210x297 mm)</PresentationFormat>
  <Paragraphs>59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Calibri</vt:lpstr>
      <vt:lpstr>Perpetua</vt:lpstr>
      <vt:lpstr>Symbol</vt:lpstr>
      <vt:lpstr>Wingdings</vt:lpstr>
      <vt:lpstr>Action-poster-1page</vt:lpstr>
      <vt:lpstr>Custom Design</vt:lpstr>
      <vt:lpstr>Diapositiva 1</vt:lpstr>
    </vt:vector>
  </TitlesOfParts>
  <Company>COST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Chandrasa Sjamsudin</dc:creator>
  <cp:lastModifiedBy>Michele Penza</cp:lastModifiedBy>
  <cp:revision>60</cp:revision>
  <cp:lastPrinted>2009-02-25T11:53:53Z</cp:lastPrinted>
  <dcterms:created xsi:type="dcterms:W3CDTF">2012-04-26T10:01:31Z</dcterms:created>
  <dcterms:modified xsi:type="dcterms:W3CDTF">2012-06-08T09:16:59Z</dcterms:modified>
</cp:coreProperties>
</file>