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6"/>
  </p:notesMasterIdLst>
  <p:handoutMasterIdLst>
    <p:handoutMasterId r:id="rId7"/>
  </p:handoutMasterIdLst>
  <p:sldIdLst>
    <p:sldId id="345" r:id="rId2"/>
    <p:sldId id="351" r:id="rId3"/>
    <p:sldId id="359" r:id="rId4"/>
    <p:sldId id="361" r:id="rId5"/>
  </p:sldIdLst>
  <p:sldSz cx="9906000" cy="6858000" type="A4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rgbClr val="0000FF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rgbClr val="0000FF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rgbClr val="0000FF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rgbClr val="0000FF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deprins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339966"/>
    <a:srgbClr val="00FFCC"/>
    <a:srgbClr val="969696"/>
    <a:srgbClr val="339933"/>
    <a:srgbClr val="00CC00"/>
    <a:srgbClr val="FF9933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8" autoAdjust="0"/>
    <p:restoredTop sz="94595" autoAdjust="0"/>
  </p:normalViewPr>
  <p:slideViewPr>
    <p:cSldViewPr>
      <p:cViewPr>
        <p:scale>
          <a:sx n="70" d="100"/>
          <a:sy n="70" d="100"/>
        </p:scale>
        <p:origin x="-762" y="-918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5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5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B1748E38-4E3C-4E72-9568-8E874608D3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686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4875"/>
            <a:ext cx="5435600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669AFCA8-35B5-4357-9721-93FCE98061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457950"/>
            <a:ext cx="990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443498" y="2350740"/>
            <a:ext cx="6215801" cy="155903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200" b="1" i="0" kern="1200" spc="-50" baseline="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443498" y="3909768"/>
            <a:ext cx="6215801" cy="106511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 kern="1200" spc="-50" baseline="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3443498" y="5319929"/>
            <a:ext cx="6215801" cy="54835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0" i="0" kern="1200" spc="-5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443498" y="5771934"/>
            <a:ext cx="6215801" cy="43793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i="0" kern="1200" spc="-5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, 1 title, 1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3761461" y="945931"/>
            <a:ext cx="5147258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3761461" y="1676749"/>
            <a:ext cx="5147258" cy="4371539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399490" y="1137700"/>
            <a:ext cx="2065011" cy="232499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847052C-5369-4C27-BB1F-CA3071BAF7D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8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13"/>
          <p:cNvSpPr>
            <a:spLocks noGrp="1"/>
          </p:cNvSpPr>
          <p:nvPr>
            <p:ph sz="quarter" idx="16"/>
          </p:nvPr>
        </p:nvSpPr>
        <p:spPr>
          <a:xfrm>
            <a:off x="1256749" y="1676749"/>
            <a:ext cx="3563485" cy="44629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2F77CA0-32C2-4003-AE08-E87DE76C079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483225" y="1795463"/>
            <a:ext cx="3425825" cy="299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588000" y="1812925"/>
            <a:ext cx="412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374063" y="4275138"/>
            <a:ext cx="412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13"/>
          <p:cNvSpPr>
            <a:spLocks noGrp="1"/>
          </p:cNvSpPr>
          <p:nvPr>
            <p:ph sz="quarter" idx="17"/>
          </p:nvPr>
        </p:nvSpPr>
        <p:spPr>
          <a:xfrm>
            <a:off x="5891672" y="2223516"/>
            <a:ext cx="2616836" cy="21656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1095508" y="1795463"/>
            <a:ext cx="4220640" cy="23225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baseline="0">
                <a:sym typeface="Wingding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 vertical + 2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3761461" y="1676752"/>
            <a:ext cx="5147258" cy="2114851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389594" y="1813790"/>
            <a:ext cx="2074909" cy="180422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13"/>
          <p:cNvSpPr>
            <a:spLocks noGrp="1"/>
          </p:cNvSpPr>
          <p:nvPr>
            <p:ph sz="quarter" idx="17"/>
          </p:nvPr>
        </p:nvSpPr>
        <p:spPr>
          <a:xfrm>
            <a:off x="3761461" y="3700243"/>
            <a:ext cx="5147258" cy="2114851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1389594" y="3837281"/>
            <a:ext cx="2074909" cy="180422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9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FB0D0FB-9279-4730-9BE0-C839B63EAE0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99238" y="3060700"/>
            <a:ext cx="508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619821" y="3710090"/>
            <a:ext cx="2543933" cy="1735199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AT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77140" y="3261250"/>
            <a:ext cx="4682817" cy="159017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1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619821" y="5495823"/>
            <a:ext cx="2543933" cy="433692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  <a:p>
            <a:pPr lvl="1"/>
            <a:r>
              <a:rPr lang="en-US" dirty="0" err="1" smtClean="0"/>
              <a:t>Second level</a:t>
            </a:r>
          </a:p>
          <a:p>
            <a:pPr lvl="2"/>
            <a:r>
              <a:rPr lang="en-US" dirty="0" err="1" smtClean="0"/>
              <a:t>Third level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363788" y="6597650"/>
            <a:ext cx="4749800" cy="215900"/>
          </a:xfrm>
          <a:prstGeom prst="rect">
            <a:avLst/>
          </a:prstGeom>
        </p:spPr>
        <p:txBody>
          <a:bodyPr/>
          <a:lstStyle>
            <a:lvl1pPr algn="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C8933CC-359B-4C42-831F-C3EE9CE53A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2363788" y="6597650"/>
            <a:ext cx="4749800" cy="215900"/>
          </a:xfrm>
          <a:prstGeom prst="rect">
            <a:avLst/>
          </a:prstGeom>
        </p:spPr>
        <p:txBody>
          <a:bodyPr/>
          <a:lstStyle>
            <a:lvl1pPr algn="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0E4FD52-4C89-4355-9163-DEE05B51AB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363788" y="6597650"/>
            <a:ext cx="4749800" cy="215900"/>
          </a:xfrm>
          <a:prstGeom prst="rect">
            <a:avLst/>
          </a:prstGeom>
        </p:spPr>
        <p:txBody>
          <a:bodyPr/>
          <a:lstStyle>
            <a:lvl1pPr algn="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4E5EC78-31B7-4D80-B723-E4AAB6975F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1256746" y="1676748"/>
            <a:ext cx="7651970" cy="4438429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/>
              <a:buChar char="•"/>
              <a:defRPr sz="3400">
                <a:solidFill>
                  <a:schemeClr val="accent2"/>
                </a:solidFill>
              </a:defRPr>
            </a:lvl1pPr>
            <a:lvl2pPr marL="742950" indent="-285750">
              <a:buFont typeface="Arial"/>
              <a:buChar char="•"/>
              <a:defRPr sz="3400">
                <a:solidFill>
                  <a:schemeClr val="accent2"/>
                </a:solidFill>
              </a:defRPr>
            </a:lvl2pPr>
            <a:lvl3pPr marL="1143000" indent="-228600">
              <a:buFont typeface="Arial"/>
              <a:buChar char="•"/>
              <a:defRPr sz="3400">
                <a:solidFill>
                  <a:schemeClr val="accent2"/>
                </a:solidFill>
              </a:defRPr>
            </a:lvl3pPr>
            <a:lvl4pPr marL="1600200" indent="-228600">
              <a:buFont typeface="Arial"/>
              <a:buChar char="•"/>
              <a:defRPr sz="3400">
                <a:solidFill>
                  <a:schemeClr val="accent2"/>
                </a:solidFill>
              </a:defRPr>
            </a:lvl4pPr>
            <a:lvl5pPr marL="2057400" indent="-228600">
              <a:buFont typeface="Arial"/>
              <a:buChar char="•"/>
              <a:defRPr sz="3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79303D9-BEE6-4C06-A2DC-4066E74DCE8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XL image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811097" y="154154"/>
            <a:ext cx="7303799" cy="677699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820341" y="831850"/>
            <a:ext cx="8294555" cy="55118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7A2042E-3A7D-4DC3-97E7-1917592F432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ady-made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Placeholder 5"/>
          <p:cNvGraphicFramePr>
            <a:graphicFrameLocks/>
          </p:cNvGraphicFramePr>
          <p:nvPr/>
        </p:nvGraphicFramePr>
        <p:xfrm>
          <a:off x="1389063" y="1676400"/>
          <a:ext cx="7518400" cy="426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08426"/>
                <a:gridCol w="2110698"/>
              </a:tblGrid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bg1"/>
                          </a:solidFill>
                        </a:rPr>
                        <a:t>Text</a:t>
                      </a:r>
                      <a:endParaRPr lang="en-US" sz="3400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bg1"/>
                          </a:solidFill>
                        </a:rPr>
                        <a:t>% of XY</a:t>
                      </a:r>
                      <a:endParaRPr lang="en-US" sz="3400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>
                    <a:solidFill>
                      <a:schemeClr val="accent2"/>
                    </a:solidFill>
                  </a:tcPr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</a:t>
                      </a:r>
                      <a:r>
                        <a:rPr lang="en-US" sz="3400" baseline="0" dirty="0" smtClean="0">
                          <a:solidFill>
                            <a:schemeClr val="accent2"/>
                          </a:solidFill>
                        </a:rPr>
                        <a:t> 1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20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2</a:t>
                      </a: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3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33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4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83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5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6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1389593" y="344491"/>
            <a:ext cx="7518929" cy="94932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ontent Placeholder 13"/>
          <p:cNvSpPr>
            <a:spLocks noGrp="1"/>
          </p:cNvSpPr>
          <p:nvPr>
            <p:ph sz="quarter" idx="12"/>
          </p:nvPr>
        </p:nvSpPr>
        <p:spPr>
          <a:xfrm>
            <a:off x="1256747" y="4266693"/>
            <a:ext cx="7651970" cy="187296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5355130" y="1676749"/>
            <a:ext cx="3553587" cy="258994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389592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AE62F6D-E8B0-43D3-87F7-B148E90B7C7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, 1 caption, 1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5"/>
          </p:nvPr>
        </p:nvSpPr>
        <p:spPr>
          <a:xfrm>
            <a:off x="5355130" y="1676749"/>
            <a:ext cx="3553587" cy="258994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16"/>
          </p:nvPr>
        </p:nvSpPr>
        <p:spPr>
          <a:xfrm>
            <a:off x="1389592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7"/>
          </p:nvPr>
        </p:nvSpPr>
        <p:spPr>
          <a:xfrm>
            <a:off x="1389592" y="4280626"/>
            <a:ext cx="7519125" cy="1785937"/>
          </a:xfrm>
          <a:prstGeom prst="rect">
            <a:avLst/>
          </a:prstGeom>
          <a:solidFill>
            <a:schemeClr val="accent4"/>
          </a:solidFill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8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C62E171-CAA3-44BE-AEC9-35125C90DC9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ured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375413" y="1809449"/>
            <a:ext cx="7533305" cy="1080000"/>
          </a:xfrm>
          <a:prstGeom prst="rect">
            <a:avLst/>
          </a:prstGeom>
          <a:solidFill>
            <a:srgbClr val="DBDADC"/>
          </a:solidFill>
        </p:spPr>
        <p:txBody>
          <a:bodyPr vert="horz"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1375413" y="3165638"/>
            <a:ext cx="7533305" cy="1080000"/>
          </a:xfrm>
          <a:prstGeom prst="rect">
            <a:avLst/>
          </a:prstGeom>
          <a:solidFill>
            <a:srgbClr val="D5E5EF"/>
          </a:solidFill>
        </p:spPr>
        <p:txBody>
          <a:bodyPr vert="horz"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1375413" y="4497169"/>
            <a:ext cx="7533305" cy="1080000"/>
          </a:xfrm>
          <a:prstGeom prst="rect">
            <a:avLst/>
          </a:prstGeom>
          <a:solidFill>
            <a:schemeClr val="accent4"/>
          </a:solidFill>
        </p:spPr>
        <p:txBody>
          <a:bodyPr vert="horz"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595D6E9-9AD2-46E8-9B11-2C29752D9BE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5355130" y="1676749"/>
            <a:ext cx="3553587" cy="44629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13"/>
          <p:cNvSpPr>
            <a:spLocks noGrp="1"/>
          </p:cNvSpPr>
          <p:nvPr>
            <p:ph sz="quarter" idx="16"/>
          </p:nvPr>
        </p:nvSpPr>
        <p:spPr>
          <a:xfrm>
            <a:off x="1256749" y="1676749"/>
            <a:ext cx="3563485" cy="44629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A7CE18-069B-4D0A-8A5E-53A5380A70F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 horizontal, 2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1261699" y="4266696"/>
            <a:ext cx="3553587" cy="18364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389592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13"/>
          <p:cNvSpPr>
            <a:spLocks noGrp="1"/>
          </p:cNvSpPr>
          <p:nvPr>
            <p:ph sz="quarter" idx="17"/>
          </p:nvPr>
        </p:nvSpPr>
        <p:spPr>
          <a:xfrm>
            <a:off x="5487975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8"/>
          </p:nvPr>
        </p:nvSpPr>
        <p:spPr>
          <a:xfrm>
            <a:off x="5355130" y="4266696"/>
            <a:ext cx="3553587" cy="18364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9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13C437A-AEC6-456A-92C7-E843876ABE8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7"/>
          <p:cNvSpPr txBox="1">
            <a:spLocks noChangeArrowheads="1"/>
          </p:cNvSpPr>
          <p:nvPr/>
        </p:nvSpPr>
        <p:spPr bwMode="auto">
          <a:xfrm>
            <a:off x="344488" y="1536700"/>
            <a:ext cx="914558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57263"/>
            <a:endParaRPr lang="en-US" sz="2400" b="0">
              <a:solidFill>
                <a:srgbClr val="1F5C9F"/>
              </a:solidFill>
              <a:cs typeface="Times New Roman" pitchFamily="18" charset="0"/>
            </a:endParaRPr>
          </a:p>
          <a:p>
            <a:pPr algn="r" defTabSz="957263"/>
            <a:endParaRPr lang="en-US" sz="2400" b="0">
              <a:solidFill>
                <a:srgbClr val="1F5C9F"/>
              </a:solidFill>
              <a:cs typeface="Times New Roman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0" y="333375"/>
            <a:ext cx="9906000" cy="4464050"/>
          </a:xfrm>
          <a:ln>
            <a:miter lim="800000"/>
            <a:headEnd/>
            <a:tailEnd/>
          </a:ln>
        </p:spPr>
        <p:txBody>
          <a:bodyPr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80000"/>
              </a:lnSpc>
              <a:spcBef>
                <a:spcPts val="600"/>
              </a:spcBef>
              <a:defRPr/>
            </a:pPr>
            <a:r>
              <a:rPr lang="en-GB" sz="2400" smtClean="0">
                <a:solidFill>
                  <a:srgbClr val="0000FF"/>
                </a:solidFill>
                <a:latin typeface="Arial" charset="0"/>
              </a:rPr>
              <a:t>European Network on New Sensing Technologies for Air Pollution Control and Environmental Sustainability - </a:t>
            </a:r>
            <a:r>
              <a:rPr lang="en-GB" sz="2400" i="1" smtClean="0">
                <a:solidFill>
                  <a:srgbClr val="0000FF"/>
                </a:solidFill>
                <a:latin typeface="Arial" charset="0"/>
              </a:rPr>
              <a:t>EuNetAir</a:t>
            </a: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  <a:defRPr/>
            </a:pPr>
            <a:r>
              <a:rPr lang="en-GB" sz="2400" smtClean="0">
                <a:solidFill>
                  <a:srgbClr val="0000FF"/>
                </a:solidFill>
                <a:latin typeface="Arial" charset="0"/>
              </a:rPr>
              <a:t>COST Action TD1105</a:t>
            </a: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  <a:defRPr/>
            </a:pPr>
            <a:endParaRPr lang="en-GB" sz="800" b="0" smtClean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  <a:defRPr/>
            </a:pPr>
            <a:r>
              <a:rPr lang="en-GB" sz="3600" smtClean="0">
                <a:solidFill>
                  <a:srgbClr val="FF0000"/>
                </a:solidFill>
                <a:latin typeface="Arial" charset="0"/>
              </a:rPr>
              <a:t>Focus Group Meeting on</a:t>
            </a: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  <a:defRPr/>
            </a:pPr>
            <a:endParaRPr lang="en-GB" sz="400" b="0" smtClean="0">
              <a:solidFill>
                <a:srgbClr val="FF0000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  <a:defRPr/>
            </a:pPr>
            <a:r>
              <a:rPr lang="en-GB" sz="3000" i="1" smtClean="0">
                <a:solidFill>
                  <a:srgbClr val="FF0000"/>
                </a:solidFill>
                <a:latin typeface="Arial" charset="0"/>
              </a:rPr>
              <a:t>Innovation on Environmental  Sensor Technologies</a:t>
            </a: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  <a:defRPr/>
            </a:pPr>
            <a:endParaRPr lang="en-GB" sz="600" b="0" smtClean="0">
              <a:solidFill>
                <a:srgbClr val="006600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  <a:defRPr/>
            </a:pPr>
            <a:r>
              <a:rPr lang="en-GB" sz="2400" smtClean="0">
                <a:solidFill>
                  <a:srgbClr val="006600"/>
                </a:solidFill>
                <a:latin typeface="Arial" charset="0"/>
              </a:rPr>
              <a:t>Siemens AG - Corporate Technology</a:t>
            </a: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  <a:defRPr/>
            </a:pPr>
            <a:r>
              <a:rPr lang="en-GB" sz="2400" smtClean="0">
                <a:solidFill>
                  <a:srgbClr val="006600"/>
                </a:solidFill>
                <a:latin typeface="Arial" charset="0"/>
              </a:rPr>
              <a:t>Munich, Germany, 29 April 2015</a:t>
            </a: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  <a:defRPr/>
            </a:pPr>
            <a:endParaRPr lang="en-GB" sz="1000" b="0" smtClean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  <a:defRPr/>
            </a:pPr>
            <a:r>
              <a:rPr lang="en-GB" sz="1600" u="sng" smtClean="0">
                <a:latin typeface="Arial" charset="0"/>
              </a:rPr>
              <a:t>Action Start date</a:t>
            </a:r>
            <a:r>
              <a:rPr lang="en-GB" sz="1600" smtClean="0">
                <a:latin typeface="Arial" charset="0"/>
              </a:rPr>
              <a:t>: 01/07/2012 -  </a:t>
            </a:r>
            <a:r>
              <a:rPr lang="en-GB" sz="1600" u="sng" smtClean="0">
                <a:latin typeface="Arial" charset="0"/>
              </a:rPr>
              <a:t>Action End date</a:t>
            </a:r>
            <a:r>
              <a:rPr lang="en-GB" sz="1600" smtClean="0">
                <a:latin typeface="Arial" charset="0"/>
              </a:rPr>
              <a:t>: 30/06/2016 - </a:t>
            </a:r>
            <a:r>
              <a:rPr lang="en-GB" sz="1600" u="sng" smtClean="0">
                <a:latin typeface="Arial" charset="0"/>
              </a:rPr>
              <a:t>Year 3</a:t>
            </a:r>
            <a:r>
              <a:rPr lang="en-GB" sz="1600" smtClean="0">
                <a:latin typeface="Arial" charset="0"/>
              </a:rPr>
              <a:t>: 2014-15 (</a:t>
            </a:r>
            <a:r>
              <a:rPr lang="en-GB" sz="1600" i="1" smtClean="0">
                <a:solidFill>
                  <a:srgbClr val="A50021"/>
                </a:solidFill>
                <a:latin typeface="Arial" charset="0"/>
              </a:rPr>
              <a:t>Ongoing Action</a:t>
            </a:r>
            <a:r>
              <a:rPr lang="en-GB" sz="1600" smtClean="0">
                <a:latin typeface="Arial" charset="0"/>
              </a:rPr>
              <a:t>)</a:t>
            </a: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  <a:defRPr/>
            </a:pPr>
            <a:endParaRPr lang="en-GB" sz="1400" smtClean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  <a:defRPr/>
            </a:pPr>
            <a:r>
              <a:rPr lang="en-GB" sz="3000" smtClean="0">
                <a:solidFill>
                  <a:srgbClr val="0000FF"/>
                </a:solidFill>
                <a:latin typeface="Arial" charset="0"/>
              </a:rPr>
              <a:t>TITLE OF THE PRESENTATION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081338" y="4870450"/>
            <a:ext cx="6192837" cy="1511300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z="2400" dirty="0" smtClean="0">
                <a:latin typeface="Arial" charset="0"/>
              </a:rPr>
              <a:t>Presenter’s Name</a:t>
            </a:r>
          </a:p>
          <a:p>
            <a:pPr eaLnBrk="1" hangingPunct="1">
              <a:defRPr/>
            </a:pPr>
            <a:r>
              <a:rPr lang="en-GB" sz="2000" dirty="0" smtClean="0">
                <a:latin typeface="Arial" charset="0"/>
              </a:rPr>
              <a:t>Function in the Action: </a:t>
            </a:r>
            <a:r>
              <a:rPr lang="en-GB" sz="2000" b="0" dirty="0" smtClean="0">
                <a:latin typeface="Arial" charset="0"/>
              </a:rPr>
              <a:t>(MC Member, WG Member, Sub-WG Leader, SIG or WG Leader, Invited Expert)</a:t>
            </a:r>
          </a:p>
          <a:p>
            <a:pPr eaLnBrk="1" hangingPunct="1">
              <a:defRPr/>
            </a:pPr>
            <a:r>
              <a:rPr lang="en-GB" sz="2000" dirty="0" smtClean="0">
                <a:latin typeface="Arial" charset="0"/>
              </a:rPr>
              <a:t>Affiliation /  Country</a:t>
            </a:r>
            <a:endParaRPr lang="en-GB" sz="2400" dirty="0" smtClean="0">
              <a:latin typeface="Arial" charset="0"/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42875" y="5084763"/>
            <a:ext cx="2362200" cy="1152525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z="2400" u="sng" dirty="0" smtClean="0">
                <a:solidFill>
                  <a:srgbClr val="009900"/>
                </a:solidFill>
                <a:latin typeface="Arial" charset="0"/>
              </a:rPr>
              <a:t>Speaker</a:t>
            </a:r>
          </a:p>
          <a:p>
            <a:pPr eaLnBrk="1" hangingPunct="1">
              <a:defRPr/>
            </a:pPr>
            <a:r>
              <a:rPr lang="en-GB" sz="2400" u="sng" dirty="0" smtClean="0">
                <a:solidFill>
                  <a:srgbClr val="009900"/>
                </a:solidFill>
                <a:latin typeface="Arial" charset="0"/>
              </a:rPr>
              <a:t>Organization 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92A1E81B-4A67-4392-9E22-5D9293941477}" type="slidenum">
              <a:rPr lang="en-GB" b="1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</a:t>
            </a:fld>
            <a:endParaRPr lang="en-GB" b="1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0" name="Content Placeholder 5"/>
          <p:cNvSpPr>
            <a:spLocks noGrp="1"/>
          </p:cNvSpPr>
          <p:nvPr>
            <p:ph sz="quarter" idx="13"/>
          </p:nvPr>
        </p:nvSpPr>
        <p:spPr bwMode="auto">
          <a:xfrm>
            <a:off x="344488" y="44450"/>
            <a:ext cx="9361487" cy="504825"/>
          </a:xfrm>
          <a:noFill/>
          <a:ln>
            <a:miter lim="800000"/>
            <a:headEnd/>
            <a:tailEnd/>
          </a:ln>
        </p:spPr>
        <p:txBody>
          <a:bodyPr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GB" sz="3000" smtClean="0"/>
              <a:t>Scientific context and objectives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quarter" idx="14"/>
          </p:nvPr>
        </p:nvSpPr>
        <p:spPr bwMode="auto">
          <a:xfrm>
            <a:off x="344488" y="836613"/>
            <a:ext cx="9145587" cy="1439862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smtClean="0">
                <a:solidFill>
                  <a:srgbClr val="FF0000"/>
                </a:solidFill>
              </a:rPr>
              <a:t>(1 slide)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smtClean="0"/>
              <a:t>Background / Problem statement:</a:t>
            </a:r>
            <a:r>
              <a:rPr lang="en-US" sz="2400" smtClean="0"/>
              <a:t> [What is the scientific context and what challenges are addressing?]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6C623EF9-8496-411D-B7A0-FCBCE9389BA3}" type="slidenum">
              <a:rPr lang="en-GB" b="1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3</a:t>
            </a:fld>
            <a:endParaRPr lang="en-GB" b="1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4" name="Content Placeholder 5"/>
          <p:cNvSpPr>
            <a:spLocks noGrp="1"/>
          </p:cNvSpPr>
          <p:nvPr>
            <p:ph sz="quarter" idx="13"/>
          </p:nvPr>
        </p:nvSpPr>
        <p:spPr bwMode="auto">
          <a:xfrm>
            <a:off x="0" y="44450"/>
            <a:ext cx="9906000" cy="6492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GB" sz="2800" smtClean="0">
                <a:solidFill>
                  <a:srgbClr val="0000FF"/>
                </a:solidFill>
              </a:rPr>
              <a:t>DESCRIPTION </a:t>
            </a:r>
            <a:r>
              <a:rPr lang="en-GB" sz="2800" smtClean="0"/>
              <a:t>of Innovation of AQ Sensor Technologies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quarter" idx="14"/>
          </p:nvPr>
        </p:nvSpPr>
        <p:spPr bwMode="auto">
          <a:xfrm>
            <a:off x="14288" y="908050"/>
            <a:ext cx="9834562" cy="4392613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smtClean="0">
                <a:solidFill>
                  <a:srgbClr val="FF0000"/>
                </a:solidFill>
              </a:rPr>
              <a:t>(2-4 slides)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GB" sz="2400" smtClean="0"/>
              <a:t>Methodology for building Report on Innovation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GB" sz="2400" smtClean="0"/>
              <a:t>Targeted Air-Pollutants to be detected (concentration range, etc.)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GB" sz="2400" smtClean="0"/>
              <a:t>Expected Results (e.g., limit of detection, sensor performance, etc)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GB" sz="2400" smtClean="0"/>
              <a:t>Inputs on the State-of-the-Art on Sensor Research and Innovation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GB" sz="2400" smtClean="0"/>
              <a:t>Suggested Best Practices of AQ Sensor Technologies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GB" sz="2400" smtClean="0"/>
              <a:t>Suggested Topics to be included in the Report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GB" sz="2400" smtClean="0"/>
              <a:t>Further suggested initiatives for dissemination Report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GB" sz="2400" smtClean="0"/>
              <a:t>Recommendations for EC Policy on Sensors Innovation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 txBox="1">
            <a:spLocks noGrp="1"/>
          </p:cNvSpPr>
          <p:nvPr/>
        </p:nvSpPr>
        <p:spPr>
          <a:xfrm>
            <a:off x="8374063" y="6343650"/>
            <a:ext cx="617537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60B1E377-5FD5-41BE-901A-7C3A67E933B1}" type="slidenum">
              <a:rPr lang="en-GB" sz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r">
                <a:defRPr/>
              </a:pPr>
              <a:t>4</a:t>
            </a:fld>
            <a:endParaRPr lang="en-GB" sz="1200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78" name="Content Placeholder 5"/>
          <p:cNvSpPr>
            <a:spLocks noGrp="1"/>
          </p:cNvSpPr>
          <p:nvPr>
            <p:ph sz="quarter" idx="4294967295"/>
          </p:nvPr>
        </p:nvSpPr>
        <p:spPr bwMode="auto">
          <a:xfrm>
            <a:off x="57150" y="44450"/>
            <a:ext cx="9720263" cy="6492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GB" sz="3000" b="1" smtClean="0">
                <a:solidFill>
                  <a:srgbClr val="0000FF"/>
                </a:solidFill>
              </a:rPr>
              <a:t>CONCLUSIONS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128588" y="981075"/>
            <a:ext cx="9634537" cy="2447925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en-US" sz="2400" b="1" smtClean="0">
                <a:solidFill>
                  <a:srgbClr val="FF0000"/>
                </a:solidFill>
              </a:rPr>
              <a:t>(1-2 slide)</a:t>
            </a:r>
          </a:p>
          <a:p>
            <a:pPr eaLnBrk="1" hangingPunct="1">
              <a:spcBef>
                <a:spcPct val="30000"/>
              </a:spcBef>
            </a:pPr>
            <a:r>
              <a:rPr lang="en-US" sz="2400" b="1" smtClean="0">
                <a:solidFill>
                  <a:schemeClr val="accent2"/>
                </a:solidFill>
              </a:rPr>
              <a:t>CONCLUSIONS:</a:t>
            </a:r>
          </a:p>
          <a:p>
            <a:pPr eaLnBrk="1" hangingPunct="1">
              <a:spcBef>
                <a:spcPct val="30000"/>
              </a:spcBef>
            </a:pPr>
            <a:r>
              <a:rPr lang="en-GB" sz="2400" smtClean="0">
                <a:solidFill>
                  <a:schemeClr val="accent2"/>
                </a:solidFill>
              </a:rPr>
              <a:t>Discuss briefly the final goal of your approach for AQ sensors</a:t>
            </a:r>
          </a:p>
          <a:p>
            <a:pPr eaLnBrk="1" hangingPunct="1">
              <a:spcBef>
                <a:spcPct val="30000"/>
              </a:spcBef>
            </a:pPr>
            <a:r>
              <a:rPr lang="en-GB" sz="2400" smtClean="0">
                <a:solidFill>
                  <a:schemeClr val="accent2"/>
                </a:solidFill>
              </a:rPr>
              <a:t>Highlight the </a:t>
            </a:r>
            <a:r>
              <a:rPr lang="en-GB" sz="2400" i="1" u="sng" smtClean="0">
                <a:solidFill>
                  <a:schemeClr val="accent2"/>
                </a:solidFill>
              </a:rPr>
              <a:t>expected achievements</a:t>
            </a:r>
            <a:r>
              <a:rPr lang="en-GB" sz="2400" smtClean="0">
                <a:solidFill>
                  <a:schemeClr val="accent2"/>
                </a:solidFill>
              </a:rPr>
              <a:t> and the open problems</a:t>
            </a:r>
          </a:p>
          <a:p>
            <a:pPr eaLnBrk="1" hangingPunct="1">
              <a:spcBef>
                <a:spcPct val="30000"/>
              </a:spcBef>
            </a:pPr>
            <a:r>
              <a:rPr lang="en-GB" sz="2400" smtClean="0">
                <a:solidFill>
                  <a:schemeClr val="accent2"/>
                </a:solidFill>
              </a:rPr>
              <a:t>Suggestions for further work on Report on Innovation</a:t>
            </a:r>
          </a:p>
        </p:txBody>
      </p:sp>
      <p:sp>
        <p:nvSpPr>
          <p:cNvPr id="24580" name="CasellaDiTesto 1"/>
          <p:cNvSpPr txBox="1">
            <a:spLocks noChangeArrowheads="1"/>
          </p:cNvSpPr>
          <p:nvPr/>
        </p:nvSpPr>
        <p:spPr bwMode="auto">
          <a:xfrm>
            <a:off x="560388" y="4335463"/>
            <a:ext cx="86407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0"/>
              <a:t>Please, use this template for Focus Group Meeting</a:t>
            </a:r>
          </a:p>
          <a:p>
            <a:pPr algn="ctr"/>
            <a:r>
              <a:rPr lang="it-IT" sz="2400" b="0"/>
              <a:t>in Munich on 29 April 2015, local time: 10-17.</a:t>
            </a:r>
          </a:p>
          <a:p>
            <a:pPr algn="ctr"/>
            <a:r>
              <a:rPr lang="it-IT" sz="2400" b="0">
                <a:solidFill>
                  <a:srgbClr val="FF0000"/>
                </a:solidFill>
              </a:rPr>
              <a:t>Slot-time per each presentation/partner: </a:t>
            </a:r>
            <a:r>
              <a:rPr lang="it-IT" sz="2400" u="sng">
                <a:solidFill>
                  <a:srgbClr val="FF0000"/>
                </a:solidFill>
              </a:rPr>
              <a:t>max 10 minutes</a:t>
            </a:r>
            <a:r>
              <a:rPr lang="it-IT" sz="2400" b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presentation-3">
  <a:themeElements>
    <a:clrScheme name="COST">
      <a:dk1>
        <a:sysClr val="windowText" lastClr="000000"/>
      </a:dk1>
      <a:lt1>
        <a:sysClr val="window" lastClr="FFFFFF"/>
      </a:lt1>
      <a:dk2>
        <a:srgbClr val="2A678B"/>
      </a:dk2>
      <a:lt2>
        <a:srgbClr val="962067"/>
      </a:lt2>
      <a:accent1>
        <a:srgbClr val="F47729"/>
      </a:accent1>
      <a:accent2>
        <a:srgbClr val="56585B"/>
      </a:accent2>
      <a:accent3>
        <a:srgbClr val="69395D"/>
      </a:accent3>
      <a:accent4>
        <a:srgbClr val="FDD1A7"/>
      </a:accent4>
      <a:accent5>
        <a:srgbClr val="95969F"/>
      </a:accent5>
      <a:accent6>
        <a:srgbClr val="DDE9F2"/>
      </a:accent6>
      <a:hlink>
        <a:srgbClr val="69395D"/>
      </a:hlink>
      <a:folHlink>
        <a:srgbClr val="69395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3997</TotalTime>
  <Words>221</Words>
  <Application>Microsoft Office PowerPoint</Application>
  <PresentationFormat>A4 Paper (210x297 mm)</PresentationFormat>
  <Paragraphs>43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Modello struttura</vt:lpstr>
      </vt:variant>
      <vt:variant>
        <vt:i4>18</vt:i4>
      </vt:variant>
      <vt:variant>
        <vt:lpstr>Titoli diapositive</vt:lpstr>
      </vt:variant>
      <vt:variant>
        <vt:i4>4</vt:i4>
      </vt:variant>
    </vt:vector>
  </HeadingPairs>
  <TitlesOfParts>
    <vt:vector size="24" baseType="lpstr">
      <vt:lpstr>Arial</vt:lpstr>
      <vt:lpstr>Times New Roman</vt:lpstr>
      <vt:lpstr>PowerPoint-presentation-3</vt:lpstr>
      <vt:lpstr>PowerPoint-presentation-3</vt:lpstr>
      <vt:lpstr>PowerPoint-presentation-3</vt:lpstr>
      <vt:lpstr>PowerPoint-presentation-3</vt:lpstr>
      <vt:lpstr>PowerPoint-presentation-3</vt:lpstr>
      <vt:lpstr>PowerPoint-presentation-3</vt:lpstr>
      <vt:lpstr>PowerPoint-presentation-3</vt:lpstr>
      <vt:lpstr>PowerPoint-presentation-3</vt:lpstr>
      <vt:lpstr>PowerPoint-presentation-3</vt:lpstr>
      <vt:lpstr>PowerPoint-presentation-3</vt:lpstr>
      <vt:lpstr>PowerPoint-presentation-3</vt:lpstr>
      <vt:lpstr>PowerPoint-presentation-3</vt:lpstr>
      <vt:lpstr>PowerPoint-presentation-3</vt:lpstr>
      <vt:lpstr>PowerPoint-presentation-3</vt:lpstr>
      <vt:lpstr>PowerPoint-presentation-3</vt:lpstr>
      <vt:lpstr>PowerPoint-presentation-3</vt:lpstr>
      <vt:lpstr>PowerPoint-presentation-3</vt:lpstr>
      <vt:lpstr>PowerPoint-presentation-3</vt:lpstr>
      <vt:lpstr>Diapositiva 1</vt:lpstr>
      <vt:lpstr>Diapositiva 2</vt:lpstr>
      <vt:lpstr>Diapositiva 3</vt:lpstr>
      <vt:lpstr>Diapositiva 4</vt:lpstr>
    </vt:vector>
  </TitlesOfParts>
  <Company>ESF-COST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ESF</dc:creator>
  <cp:lastModifiedBy>Michele Penza</cp:lastModifiedBy>
  <cp:revision>224</cp:revision>
  <dcterms:created xsi:type="dcterms:W3CDTF">2007-11-05T13:47:35Z</dcterms:created>
  <dcterms:modified xsi:type="dcterms:W3CDTF">2015-04-23T12:24:08Z</dcterms:modified>
</cp:coreProperties>
</file>